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cs.timescale.com/use-timescale/latest/extensions/" TargetMode="External" /><Relationship Id="rId3" Type="http://schemas.openxmlformats.org/officeDocument/2006/relationships/image" Target="../media/image32.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3.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5.png" /><Relationship Id="rId2" Type="http://schemas.openxmlformats.org/officeDocument/2006/relationships/image" Target="../media/image34.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40.png" /><Relationship Id="rId2" Type="http://schemas.openxmlformats.org/officeDocument/2006/relationships/image" Target="../media/image3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2.png" /><Relationship Id="rId2" Type="http://schemas.openxmlformats.org/officeDocument/2006/relationships/image" Target="../media/image41.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4.png" /><Relationship Id="rId2" Type="http://schemas.openxmlformats.org/officeDocument/2006/relationships/image" Target="../media/image4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50.png" /><Relationship Id="rId6" Type="http://schemas.openxmlformats.org/officeDocument/2006/relationships/image" Target="../media/image49.png" /><Relationship Id="rId5" Type="http://schemas.openxmlformats.org/officeDocument/2006/relationships/image" Target="../media/image48.png" /><Relationship Id="rId4" Type="http://schemas.openxmlformats.org/officeDocument/2006/relationships/image" Target="../media/image47.png" /><Relationship Id="rId3" Type="http://schemas.openxmlformats.org/officeDocument/2006/relationships/image" Target="../media/image46.png" /><Relationship Id="rId2" Type="http://schemas.openxmlformats.org/officeDocument/2006/relationships/image" Target="../media/image4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2.png" /><Relationship Id="rId2" Type="http://schemas.openxmlformats.org/officeDocument/2006/relationships/image" Target="../media/image51.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4.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9835183" TargetMode="External" /><Relationship Id="rId3" Type="http://schemas.openxmlformats.org/officeDocument/2006/relationships/hyperlink" Target="https://www.vldb.org/pvldb/vol17/p1515-lu.pdf" TargetMode="External" /><Relationship Id="rId4" Type="http://schemas.openxmlformats.org/officeDocument/2006/relationships/hyperlink" Target="https://ri.itba.edu.ar/server/api/core/bitstreams/06cfb092-353f-40bf-8ff7-789102b54146/content" TargetMode="Externa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hououou.github.io/AeonG/aeong-extended-version-vldb24.pdf" TargetMode="External" /><Relationship Id="rId3" Type="http://schemas.openxmlformats.org/officeDocument/2006/relationships/hyperlink" Target="https://ceur-ws.org/Vol-3946/TGD-3.pdf" TargetMode="External" /><Relationship Id="rId4" Type="http://schemas.openxmlformats.org/officeDocument/2006/relationships/hyperlink" Target="https://dl.acm.org/doi/abs/10.14778/3407790.3407791" TargetMode="Externa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5.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a:r>
              <a:rPr/>
              <a:t>Graph holds the last state of entities (</a:t>
            </a:r>
            <a:r>
              <a:rPr b="1"/>
              <a:t>debatable</a:t>
            </a:r>
            <a:r>
              <a:rPr/>
              <a:t>)</a:t>
            </a:r>
          </a:p>
          <a:p>
            <a:pPr lvl="0" indent="0" marL="0">
              <a:spcBef>
                <a:spcPts val="3000"/>
              </a:spcBef>
              <a:buNone/>
            </a:pPr>
            <a:r>
              <a:rPr b="1"/>
              <a:t>Timescale Table</a:t>
            </a:r>
          </a:p>
          <a:p>
            <a:pPr lvl="0"/>
            <a:r>
              <a:rPr/>
              <a:t>Single TimeSeries Table</a:t>
            </a:r>
          </a:p>
          <a:p>
            <a:pPr lvl="1"/>
            <a:r>
              <a:rPr/>
              <a:t>Measurement = Hypertable(timestamp, device_id, controlledProperty, value, location, raw_value)</a:t>
            </a:r>
          </a:p>
          <a:p>
            <a:pPr lvl="1"/>
            <a:r>
              <a:rPr/>
              <a:t>PrimaryKey: (timestamp, device_id, controlledProperty)</a:t>
            </a:r>
          </a:p>
          <a:p>
            <a:pPr lvl="0"/>
            <a:r>
              <a:rPr/>
              <a:t>R-Tree index on location</a:t>
            </a:r>
          </a:p>
          <a:p>
            <a:pPr lvl="0" indent="0" marL="0">
              <a:spcBef>
                <a:spcPts val="3000"/>
              </a:spcBef>
              <a:buNone/>
            </a:pPr>
            <a:r>
              <a:rPr b="1"/>
              <a:t>Age Middleware - Mapping</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pache_age/fiwareEntity.png?raw=true" id="0" name="Picture 1"/>
          <p:cNvPicPr>
            <a:picLocks noGrp="1" noChangeAspect="1"/>
          </p:cNvPicPr>
          <p:nvPr/>
        </p:nvPicPr>
        <p:blipFill>
          <a:blip r:embed="rId2"/>
          <a:stretch>
            <a:fillRect/>
          </a:stretch>
        </p:blipFill>
        <p:spPr bwMode="auto">
          <a:xfrm>
            <a:off x="673100" y="1193800"/>
            <a:ext cx="36068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Fiware entity example</a:t>
            </a:r>
          </a:p>
        </p:txBody>
      </p:sp>
      <p:sp>
        <p:nvSpPr>
          <p:cNvPr id="4" name="Content Placeholder 3"/>
          <p:cNvSpPr>
            <a:spLocks noGrp="1"/>
          </p:cNvSpPr>
          <p:nvPr>
            <p:ph idx="2" sz="half"/>
          </p:nvPr>
        </p:nvSpPr>
        <p:spPr/>
        <p:txBody>
          <a:bodyPr/>
          <a:lstStyle/>
          <a:p>
            <a:pPr lvl="0" indent="0" marL="0">
              <a:spcBef>
                <a:spcPts val="3000"/>
              </a:spcBef>
              <a:buNone/>
            </a:pPr>
            <a:r>
              <a:rPr b="1"/>
              <a:t>Entity required schema</a:t>
            </a:r>
          </a:p>
          <a:p>
            <a:pPr lvl="0"/>
            <a:r>
              <a:rPr/>
              <a:t>id: NGSI standard (urn-ngsi-[…]); define the existence of an entity in the graph</a:t>
            </a:r>
          </a:p>
          <a:p>
            <a:pPr lvl="0"/>
            <a:r>
              <a:rPr/>
              <a:t>type: defines the label of the node/edge in the graph</a:t>
            </a:r>
          </a:p>
          <a:p>
            <a:pPr lvl="0" indent="0" marL="0">
              <a:spcBef>
                <a:spcPts val="3000"/>
              </a:spcBef>
              <a:buNone/>
            </a:pPr>
            <a:r>
              <a:rPr b="1"/>
              <a:t>Entity optional schema</a:t>
            </a:r>
          </a:p>
          <a:p>
            <a:pPr lvl="0"/>
            <a:r>
              <a:rPr/>
              <a:t>hasDevice: defines device composition. Each value of this key is a json representing an entity.</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Building the graph</a:t>
            </a:r>
          </a:p>
          <a:p>
            <a:pPr lvl="0"/>
            <a:r>
              <a:rPr/>
              <a:t>Each distinct entity (unique “id”) gets mapped into the graph as a node.</a:t>
            </a:r>
          </a:p>
          <a:p>
            <a:pPr lvl="0"/>
            <a:r>
              <a:rPr/>
              <a:t>Each JSON key that has an NGSI ID as a value becomes an edge with the key as the edge label.</a:t>
            </a:r>
          </a:p>
          <a:p>
            <a:pPr lvl="0"/>
            <a:r>
              <a:rPr/>
              <a:t>If an entity with the given “id” exists, update it in the graph</a:t>
            </a:r>
          </a:p>
          <a:p>
            <a:pPr lvl="0" indent="0" marL="0">
              <a:spcBef>
                <a:spcPts val="3000"/>
              </a:spcBef>
              <a:buNone/>
            </a:pPr>
            <a:r>
              <a:rPr b="1"/>
              <a:t>Parsing into Time-Series</a:t>
            </a:r>
          </a:p>
          <a:p>
            <a:pPr lvl="0"/>
            <a:r>
              <a:rPr/>
              <a:t>One mapping for each entity “type”: function that extracts a Measurement schema from a JSON entity</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SELECT create_graph(‘agri_graph’);</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Schema</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Distinct types:</a:t>
            </a:r>
          </a:p>
          <a:p>
            <a:pPr lvl="1"/>
            <a:r>
              <a:rPr/>
              <a:t>AgriFarm</a:t>
            </a:r>
          </a:p>
          <a:p>
            <a:pPr lvl="1"/>
            <a:r>
              <a:rPr/>
              <a:t>AgriParcel</a:t>
            </a:r>
          </a:p>
          <a:p>
            <a:pPr lvl="1"/>
            <a:r>
              <a:rPr/>
              <a:t>AgriTree</a:t>
            </a:r>
          </a:p>
          <a:p>
            <a:pPr lvl="1"/>
            <a:r>
              <a:rPr/>
              <a:t>Device</a:t>
            </a:r>
          </a:p>
          <a:p>
            <a:pPr lvl="1"/>
            <a:r>
              <a:rPr/>
              <a:t>AgriRobot</a:t>
            </a:r>
          </a:p>
          <a:p>
            <a:pPr lvl="1"/>
            <a:r>
              <a:rPr/>
              <a:t>DeviceModel</a:t>
            </a:r>
          </a:p>
          <a:p>
            <a:pPr lvl="1"/>
            <a:r>
              <a:rPr/>
              <a:t>Province</a:t>
            </a:r>
          </a:p>
          <a:p>
            <a:pPr lvl="1"/>
            <a:r>
              <a:rPr/>
              <a:t>Region</a:t>
            </a:r>
          </a:p>
          <a:p>
            <a:pPr lvl="1"/>
            <a:r>
              <a:rPr/>
              <a:t>Task</a:t>
            </a:r>
          </a:p>
          <a:p>
            <a:pPr lvl="1"/>
            <a:r>
              <a:rPr/>
              <a:t>Camera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2"/>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3"/>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2"/>
            <a:r>
              <a:rPr/>
              <a:t>Run in parallel</a:t>
            </a:r>
            <a:br/>
          </a:p>
          <a:p>
            <a:pPr lvl="2"/>
            <a:r>
              <a:rPr/>
              <a:t>Retrieve a set of PKs</a:t>
            </a:r>
          </a:p>
          <a:p>
            <a:pPr lvl="0"/>
            <a:r>
              <a:rPr/>
              <a:t>JSON based data model (ADM)</a:t>
            </a:r>
          </a:p>
          <a:p>
            <a:pPr lvl="0"/>
            <a:r>
              <a:rPr/>
              <a:t>Asterix Query Language (AQL) as query language</a:t>
            </a:r>
          </a:p>
          <a:p>
            <a:pPr lvl="0" indent="0" marL="1270000">
              <a:buNone/>
            </a:pPr>
            <a:r>
              <a:rPr sz="2000"/>
              <a:t>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457200" y="1930400"/>
            <a:ext cx="4038600" cy="14224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AsterixDB - Internals</a:t>
            </a:r>
          </a:p>
          <a:p>
            <a:pPr lvl="0"/>
            <a:r>
              <a:rPr/>
              <a:t>Secondary indexes are standard LSM-ified indexes (e.g. LSM-B+Tree)</a:t>
            </a:r>
          </a:p>
          <a:p>
            <a:pPr lvl="0"/>
            <a:r>
              <a:rPr/>
              <a:t>Given its LSM-based representation, big focus on handling updates and granting ACID properties (record-level consistency)</a:t>
            </a:r>
          </a:p>
        </p:txBody>
      </p:sp>
      <p:pic>
        <p:nvPicPr>
          <p:cNvPr descr="https://github.com/ManuelePasini/slides-markdown/blob/master/slides/images/dt/asterixdb/lsmified_trees.png?raw=true" id="0" name="Picture 1"/>
          <p:cNvPicPr>
            <a:picLocks noGrp="1" noChangeAspect="1"/>
          </p:cNvPicPr>
          <p:nvPr/>
        </p:nvPicPr>
        <p:blipFill>
          <a:blip r:embed="rId2"/>
          <a:stretch>
            <a:fillRect/>
          </a:stretch>
        </p:blipFill>
        <p:spPr bwMode="auto">
          <a:xfrm>
            <a:off x="457200" y="1473200"/>
            <a:ext cx="2997200" cy="2197100"/>
          </a:xfrm>
          <a:prstGeom prst="rect">
            <a:avLst/>
          </a:prstGeom>
          <a:noFill/>
          <a:ln w="9525">
            <a:noFill/>
            <a:headEnd/>
            <a:tailEnd/>
          </a:ln>
        </p:spPr>
      </p:pic>
      <p:sp>
        <p:nvSpPr>
          <p:cNvPr id="1" name="TextBox 3"/>
          <p:cNvSpPr txBox="1"/>
          <p:nvPr/>
        </p:nvSpPr>
        <p:spPr>
          <a:xfrm>
            <a:off x="457200" y="4076700"/>
            <a:ext cx="2997200" cy="508000"/>
          </a:xfrm>
          <a:prstGeom prst="rect">
            <a:avLst/>
          </a:prstGeom>
          <a:noFill/>
        </p:spPr>
        <p:txBody>
          <a:bodyPr/>
          <a:lstStyle/>
          <a:p>
            <a:pPr lvl="0" indent="0" marL="0" algn="ctr">
              <a:buNone/>
            </a:pPr>
            <a:r>
              <a:rPr/>
              <a:t>Example of secondary LSM B+-Tree and LSM R-tree</a:t>
            </a:r>
          </a:p>
        </p:txBody>
      </p:sp>
      <p:sp>
        <p:nvSpPr>
          <p:cNvPr id="4" name="Text Placeholder 3"/>
          <p:cNvSpPr>
            <a:spLocks noGrp="1"/>
          </p:cNvSpPr>
          <p:nvPr>
            <p:ph idx="2" sz="half" type="body"/>
          </p:nvPr>
        </p:nvSpPr>
        <p:spPr/>
        <p:txBody>
          <a:bodyPr/>
          <a:lstStyle/>
          <a:p>
            <a:pPr lvl="0" indent="0" marL="0">
              <a:buNone/>
            </a:pPr>
            <a:r>
              <a:rPr/>
              <a:t>The final state of insertion, flushing, then deletion applied to a secondary LSM R-tree and a secondary LSM B+-Tree. Both indexes are storing entries of the form &lt;SK; PKi&gt; where SK is a secondary key and PK is the associated primary key. The LSM R-tree handles deletion by inserting the primary keys of the deleted entries in its deleted-key B+-tree, while the LSM B+-tree handles it by inserting a control entry, denoted by &lt;SK;PKi&gt; into its memory component.</a:t>
            </a:r>
          </a:p>
          <a:p>
            <a:pPr lvl="0" indent="0" marL="0">
              <a:spcBef>
                <a:spcPts val="3000"/>
              </a:spcBef>
              <a:buNone/>
            </a:pPr>
            <a:r>
              <a:rPr b="1"/>
              <a:t>RocksDB vs. AsterixDB</a:t>
            </a:r>
          </a:p>
        </p:txBody>
      </p:sp>
      <p:graphicFrame>
        <p:nvGraphicFramePr>
          <p:cNvPr id="6" name="Content Placeholder 5"/>
          <p:cNvGraphicFramePr>
            <a:graphicFrameLocks noGrp="1"/>
          </p:cNvGraphicFramePr>
          <p:nvPr>
            <p:ph idx="1"/>
          </p:nvPr>
        </p:nvGraphicFramePr>
        <p:xfrm>
          <a:off x="3568700" y="203200"/>
          <a:ext cx="5105400" cy="4381500"/>
        </p:xfrm>
        <a:graphic>
          <a:graphicData uri="http://schemas.openxmlformats.org/drawingml/2006/table">
            <a:tbl>
              <a:tblPr firstRow="1" bandRow="1">
                <a:tableStyleId>{5C22544A-7EE6-4342-B048-85BDC9FD1C3A}</a:tableStyleId>
              </a:tblPr>
              <a:tblGrid>
                <a:gridCol w="1701800"/>
                <a:gridCol w="1701800"/>
                <a:gridCol w="1701800"/>
              </a:tblGrid>
              <a:tr h="0">
                <a:tc>
                  <a:txBody>
                    <a:bodyPr/>
                    <a:lstStyle/>
                    <a:p>
                      <a:pPr lvl="0" indent="0" marL="0" algn="l">
                        <a:buNone/>
                      </a:pPr>
                      <a:r>
                        <a:rPr/>
                        <a:t>Comparison</a:t>
                      </a:r>
                    </a:p>
                  </a:txBody>
                  <a:tcPr/>
                </a:tc>
                <a:tc>
                  <a:txBody>
                    <a:bodyPr/>
                    <a:lstStyle/>
                    <a:p>
                      <a:pPr lvl="0" indent="0" marL="0" algn="ctr">
                        <a:buNone/>
                      </a:pPr>
                      <a:r>
                        <a:rPr/>
                        <a:t>AsterixDB</a:t>
                      </a:r>
                    </a:p>
                  </a:txBody>
                  <a:tcPr/>
                </a:tc>
                <a:tc>
                  <a:txBody>
                    <a:bodyPr/>
                    <a:lstStyle/>
                    <a:p>
                      <a:pPr lvl="0" indent="0" marL="0" algn="r">
                        <a:buNone/>
                      </a:pPr>
                      <a:r>
                        <a:rPr/>
                        <a:t>RocksDB</a:t>
                      </a:r>
                    </a:p>
                  </a:txBody>
                  <a:tcPr/>
                </a:tc>
              </a:tr>
              <a:tr h="0">
                <a:tc>
                  <a:txBody>
                    <a:bodyPr/>
                    <a:lstStyle/>
                    <a:p>
                      <a:pPr lvl="0" indent="0" marL="0" algn="l">
                        <a:buNone/>
                      </a:pPr>
                      <a:r>
                        <a:rPr/>
                        <a:t>Stats</a:t>
                      </a:r>
                    </a:p>
                  </a:txBody>
                </a:tc>
                <a:tc>
                  <a:txBody>
                    <a:bodyPr/>
                    <a:lstStyle/>
                    <a:p>
                      <a:pPr lvl="0" indent="0" marL="0" algn="ctr">
                        <a:buNone/>
                      </a:pPr>
                      <a:r>
                        <a:rPr/>
                        <a:t>None</a:t>
                      </a:r>
                    </a:p>
                  </a:txBody>
                </a:tc>
                <a:tc>
                  <a:txBody>
                    <a:bodyPr/>
                    <a:lstStyle/>
                    <a:p>
                      <a:pPr lvl="0" indent="0" marL="0" algn="r">
                        <a:buNone/>
                      </a:pPr>
                      <a:r>
                        <a:rPr/>
                        <a:t>None</a:t>
                      </a:r>
                    </a:p>
                  </a:txBody>
                </a:tc>
              </a:tr>
              <a:tr h="0">
                <a:tc>
                  <a:txBody>
                    <a:bodyPr/>
                    <a:lstStyle/>
                    <a:p>
                      <a:pPr lvl="0" indent="0" marL="0" algn="l">
                        <a:buNone/>
                      </a:pPr>
                      <a:r>
                        <a:rPr/>
                        <a:t>Compaction</a:t>
                      </a:r>
                    </a:p>
                  </a:txBody>
                </a:tc>
                <a:tc>
                  <a:txBody>
                    <a:bodyPr/>
                    <a:lstStyle/>
                    <a:p>
                      <a:pPr lvl="0" indent="0" marL="0" algn="ctr">
                        <a:buNone/>
                      </a:pPr>
                      <a:r>
                        <a:rPr/>
                        <a:t>focus on managing updates</a:t>
                      </a:r>
                    </a:p>
                  </a:txBody>
                </a:tc>
                <a:tc>
                  <a:txBody>
                    <a:bodyPr/>
                    <a:lstStyle/>
                    <a:p>
                      <a:pPr lvl="0" indent="0" marL="0" algn="r">
                        <a:buNone/>
                      </a:pPr>
                      <a:r>
                        <a:rPr/>
                        <a:t>key-based</a:t>
                      </a:r>
                    </a:p>
                  </a:txBody>
                </a:tc>
              </a:tr>
              <a:tr h="0">
                <a:tc>
                  <a:txBody>
                    <a:bodyPr/>
                    <a:lstStyle/>
                    <a:p>
                      <a:pPr lvl="0" indent="0" marL="0" algn="l">
                        <a:buNone/>
                      </a:pPr>
                      <a:r>
                        <a:rPr/>
                        <a:t>Partitioning</a:t>
                      </a:r>
                    </a:p>
                  </a:txBody>
                </a:tc>
                <a:tc>
                  <a:txBody>
                    <a:bodyPr/>
                    <a:lstStyle/>
                    <a:p>
                      <a:pPr lvl="0" indent="0" marL="0" algn="ctr">
                        <a:buNone/>
                      </a:pPr>
                      <a:r>
                        <a:rPr/>
                        <a:t>Hash-partitioning</a:t>
                      </a:r>
                    </a:p>
                  </a:txBody>
                </a:tc>
                <a:tc>
                  <a:txBody>
                    <a:bodyPr/>
                    <a:lstStyle/>
                    <a:p>
                      <a:pPr lvl="0" indent="0" marL="0" algn="r">
                        <a:buNone/>
                      </a:pPr>
                      <a:r>
                        <a:rPr/>
                        <a:t>None</a:t>
                      </a:r>
                    </a:p>
                  </a:txBody>
                </a:tc>
              </a:tr>
              <a:tr h="0">
                <a:tc>
                  <a:txBody>
                    <a:bodyPr/>
                    <a:lstStyle/>
                    <a:p>
                      <a:pPr lvl="0" indent="0" marL="0" algn="l">
                        <a:buNone/>
                      </a:pPr>
                      <a:r>
                        <a:rPr/>
                        <a:t>Queries</a:t>
                      </a:r>
                    </a:p>
                  </a:txBody>
                </a:tc>
                <a:tc>
                  <a:txBody>
                    <a:bodyPr/>
                    <a:lstStyle/>
                    <a:p>
                      <a:pPr lvl="0" indent="0" marL="0" algn="ctr">
                        <a:buNone/>
                      </a:pPr>
                      <a:r>
                        <a:rPr/>
                        <a:t>SQL-Like</a:t>
                      </a:r>
                    </a:p>
                  </a:txBody>
                </a:tc>
                <a:tc>
                  <a:txBody>
                    <a:bodyPr/>
                    <a:lstStyle/>
                    <a:p>
                      <a:pPr lvl="0" indent="0" marL="0" algn="r">
                        <a:buNone/>
                      </a:pPr>
                      <a:r>
                        <a:rPr/>
                        <a:t>KV DBMS</a:t>
                      </a:r>
                    </a:p>
                  </a:txBody>
                </a:tc>
              </a:tr>
              <a:tr h="0">
                <a:tc>
                  <a:txBody>
                    <a:bodyPr/>
                    <a:lstStyle/>
                    <a:p>
                      <a:pPr lvl="0" indent="0" marL="0" algn="l">
                        <a:buNone/>
                      </a:pPr>
                      <a:r>
                        <a:rPr/>
                        <a:t>Workload balancing</a:t>
                      </a:r>
                    </a:p>
                  </a:txBody>
                </a:tc>
                <a:tc>
                  <a:txBody>
                    <a:bodyPr/>
                    <a:lstStyle/>
                    <a:p>
                      <a:pPr lvl="0" indent="0" marL="0" algn="ctr">
                        <a:buNone/>
                      </a:pPr>
                      <a:r>
                        <a:rPr/>
                        <a:t>Native (hash-partitioning on keys)</a:t>
                      </a:r>
                    </a:p>
                  </a:txBody>
                </a:tc>
                <a:tc>
                  <a:txBody>
                    <a:bodyPr/>
                    <a:lstStyle/>
                    <a:p>
                      <a:pPr lvl="0" indent="0" marL="0" algn="r">
                        <a:buNone/>
                      </a:pPr>
                      <a:r>
                        <a:rPr/>
                        <a:t>None</a:t>
                      </a:r>
                    </a:p>
                  </a:txBody>
                </a:tc>
              </a:tr>
            </a:tbl>
          </a:graphicData>
        </a:graphic>
      </p:graphicFrame>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AsterixDB - Deploy</a:t>
            </a:r>
          </a:p>
          <a:p>
            <a:pPr lvl="0" indent="0">
              <a:buNone/>
            </a:pPr>
            <a:r>
              <a:rPr>
                <a:latin typeface="Courier"/>
              </a:rPr>
              <a:t>git clone https://github.com/ManuelePasini/asterixdb.git
cd asterixdb</a:t>
            </a:r>
          </a:p>
          <a:p>
            <a:pPr lvl="0" indent="0" marL="0">
              <a:buNone/>
            </a:pPr>
            <a:r>
              <a:rPr/>
              <a:t>Install maven if not present</a:t>
            </a:r>
          </a:p>
          <a:p>
            <a:pPr lvl="0" indent="0">
              <a:buNone/>
            </a:pPr>
            <a:r>
              <a:rPr>
                <a:latin typeface="Courier"/>
              </a:rPr>
              <a:t>sudo apt install maven</a:t>
            </a:r>
          </a:p>
          <a:p>
            <a:pPr lvl="0" indent="0" marL="0">
              <a:buNone/>
            </a:pPr>
            <a:r>
              <a:rPr/>
              <a:t>Install jdk21</a:t>
            </a:r>
          </a:p>
          <a:p>
            <a:pPr lvl="0" indent="0">
              <a:buNone/>
            </a:pPr>
            <a:r>
              <a:rPr>
                <a:latin typeface="Courier"/>
              </a:rPr>
              <a:t>sudo apt install openjdk-21-jdk -y
sudo update-alternatives --config java</a:t>
            </a:r>
          </a:p>
          <a:p>
            <a:pPr lvl="0" indent="0" marL="0">
              <a:buNone/>
            </a:pPr>
            <a:r>
              <a:rPr/>
              <a:t>Build AsterixDB</a:t>
            </a:r>
          </a:p>
          <a:p>
            <a:pPr lvl="0" indent="0">
              <a:buNone/>
            </a:pPr>
            <a:r>
              <a:rPr>
                <a:latin typeface="Courier"/>
              </a:rPr>
              <a:t>mvn clean package -DskipTests</a:t>
            </a:r>
          </a:p>
          <a:p>
            <a:pPr lvl="0" indent="0" marL="0">
              <a:buNone/>
            </a:pPr>
            <a:r>
              <a:rPr/>
              <a:t>Run AsterixDB</a:t>
            </a:r>
          </a:p>
          <a:p>
            <a:pPr lvl="0" indent="0">
              <a:buNone/>
            </a:pPr>
            <a:r>
              <a:rPr>
                <a:latin typeface="Courier"/>
              </a:rPr>
              <a:t>cd asterixdb/asterixdb/asterix-server/target/apache-asterixdb-0.9.10-SNAPSHOT
// Deploy node controller
bin/asterixncservice &gt; red-service.log 2&gt;&amp;1 &amp;
// Deploy cluster controller
bin/asterixcc -config-file opt/local/conf/cc.conf &gt; cc.log 2&gt;&amp;1 &amp;l</a:t>
            </a:r>
          </a:p>
          <a:p>
            <a:pPr lvl="0" indent="0" marL="0">
              <a:buNone/>
            </a:pPr>
            <a:r>
              <a:rPr/>
              <a:t>Kill AsterixDB</a:t>
            </a:r>
          </a:p>
          <a:p>
            <a:pPr lvl="0" indent="0">
              <a:buNone/>
            </a:pPr>
            <a:r>
              <a:rPr>
                <a:latin typeface="Courier"/>
              </a:rPr>
              <a:t>ps aux | grep asterix | grep -v grep | awk '{print $2}' | xargs kill -9</a:t>
            </a:r>
          </a:p>
          <a:p>
            <a:pPr lvl="0" indent="0" marL="0">
              <a:spcBef>
                <a:spcPts val="3000"/>
              </a:spcBef>
              <a:buNone/>
            </a:pPr>
            <a:r>
              <a:rPr b="1"/>
              <a:t>AsterixDB - Measurements dataverse setup</a:t>
            </a:r>
          </a:p>
          <a:p>
            <a:pPr lvl="0" indent="0">
              <a:buNone/>
            </a:pPr>
            <a:r>
              <a:rPr>
                <a:latin typeface="Courier"/>
              </a:rPr>
              <a:t>drop dataverse Measurements_Dataverse if exists;
create dataverse Measurements_Dataverse;
use Measurements_Dataverse;
create type PunctualMeasurement as closed {
  meas_id: string, // device_id + meas_type + timestamp
  timestamp: datetime,      
  device_id: string,
  controlled_property: string,
  `value`: int,
  location: point
};  
create type SpatialMasurement as closed {
  meas_id: string, // device_id + meas_type + timestamp
  dateObserved: datetime,       
  device_id: string,
  controlled_property: string,
  `value`: int,
  location: polygon
};
create dataset Measurements(PunctualMeasurement)
primary key meas_id;
create index meas_location
on Measurements(location) type rtree;</a:t>
            </a:r>
          </a:p>
          <a:p>
            <a:pPr lvl="0" indent="0" marL="0">
              <a:spcBef>
                <a:spcPts val="3000"/>
              </a:spcBef>
              <a:buNone/>
            </a:pPr>
            <a:r>
              <a:rPr b="1"/>
              <a:t>AsterixDB - Open measurements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latin typeface="Courier"/>
              </a:rPr>
              <a:t>create type PunctualOpenMeasurement as open {
  meas_id: string, 
  timestamp: datetime,      
  device_id: string,
  controlled_property: string,
  `value`: int,
  location: point
};
CREATE DATASET OpenMeasurements(Measurement)IF NOT EXISTS primary key id;
create index measurement_location on OpenMeasurements(location) type rtree;</a:t>
            </a:r>
          </a:p>
        </p:txBody>
      </p:sp>
      <p:sp>
        <p:nvSpPr>
          <p:cNvPr id="4" name="Content Placeholder 3"/>
          <p:cNvSpPr>
            <a:spLocks noGrp="1"/>
          </p:cNvSpPr>
          <p:nvPr>
            <p:ph idx="2" sz="half"/>
          </p:nvPr>
        </p:nvSpPr>
        <p:spPr/>
        <p:txBody>
          <a:bodyPr/>
          <a:lstStyle/>
          <a:p>
            <a:pPr lvl="0" indent="0">
              <a:buNone/>
            </a:pPr>
            <a:r>
              <a:rPr>
                <a:latin typeface="Courier"/>
              </a:rPr>
              <a:t>  CREATE TYPE NodeRelationship AS CLOSED {
      id: int,
      `type`: string,
      toN: bigint,
      fromNextRel: int?,
      toNextRel: int?
  };</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1 Dataset</a:t>
            </a:r>
          </a:p>
          <a:p>
            <a:pPr lvl="1" indent="0">
              <a:buNone/>
            </a:pPr>
            <a:r>
              <a:rPr>
                <a:latin typeface="Courier"/>
              </a:rPr>
              <a:t>//meas_id = device_id + meas_type + timestamp
use Measurements_Dataverse;
create dataset OpenMeasurements(PunctuaOpenMeasurement)
primary key meas_id;
create index meas_location
on OpenMeasurements(location) type rtree;</a:t>
            </a:r>
          </a:p>
        </p:txBody>
      </p:sp>
      <p:sp>
        <p:nvSpPr>
          <p:cNvPr id="4" name="Content Placeholder 3"/>
          <p:cNvSpPr>
            <a:spLocks noGrp="1"/>
          </p:cNvSpPr>
          <p:nvPr>
            <p:ph idx="2" sz="half"/>
          </p:nvPr>
        </p:nvSpPr>
        <p:spPr/>
        <p:txBody>
          <a:bodyPr/>
          <a:lstStyle/>
          <a:p>
            <a:pPr lvl="0"/>
            <a:r>
              <a:rPr/>
              <a:t>1 Dataset x Device</a:t>
            </a:r>
          </a:p>
          <a:p>
            <a:pPr lvl="1" indent="0">
              <a:buNone/>
            </a:pPr>
            <a:r>
              <a:rPr>
                <a:latin typeface="Courier"/>
              </a:rPr>
              <a:t>//meas_id = meas_type + timestamp
use Measurements_Dataverse;
create dataset {Dev_id}_OpenMeasurements(PunctuaOpenMeasurement)
primary key meas_id;
create index meas_location
on OpenMeasurements(location) type rtree;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idx="2" sz="half" type="body"/>
              </p:nvPr>
            </p:nvSpPr>
            <p:spPr/>
            <p:txBody>
              <a:bodyPr/>
              <a:lstStyle/>
              <a:p>
                <a:pPr lvl="0" indent="0" marL="0">
                  <a:spcBef>
                    <a:spcPts val="3000"/>
                  </a:spcBef>
                  <a:buNone/>
                </a:pPr>
                <a:r>
                  <a:rPr b="1"/>
                  <a:t>AsterixDB - Device Measurement</a:t>
                </a:r>
              </a:p>
              <a:p>
                <a:pPr lvl="0"/>
                <a:r>
                  <a:rPr/>
                  <a:t>Se metto tutto in un tabellone è una merda in lettura perchè devo, al netto di filtrare su t4imestamp e location, filtrare su una regex della chiave per prendere solamente quel tipo di ts.</a:t>
                </a:r>
              </a:p>
              <a:p>
                <a:pPr lvl="0"/>
                <a:r>
                  <a:rPr/>
                  <a:t>Posso pushare sotto la tsId come attributo per fare un match secco, oppure portare giù anche i singoli attributi che compongono la chiave, ma è ridontante…</a:t>
                </a:r>
              </a:p>
              <a:p>
                <a:pPr lvl="1" indent="0" marL="342900">
                  <a:buNone/>
                </a:pPr>
                <a:r>
                  <a:rPr/>
                  <a:t>DROP dataverse Measurements_Dataverse IF EXISTS; CREATE DATAVERSE Measurements_Dataverse; USE Measurements_Dataverse;</a:t>
                </a:r>
              </a:p>
              <a:p>
                <a:pPr lvl="1" indent="0" marL="342900">
                  <a:buNone/>
                </a:pPr>
                <a:r>
                  <a:rPr/>
                  <a:t>CREATE TYPE PropertyValue AS OPEN { stringValue: string?, doubleValue: double?, intValue: int? };</a:t>
                </a:r>
              </a:p>
              <a:p>
                <a:pPr lvl="1" indent="0" marL="342900">
                  <a:buNone/>
                </a:pPr>
                <a:r>
                  <a:rPr/>
                  <a:t>CREATE TYPE Property AS CLOSED { id: int, sourceId: bigint, sourceType: Boolean, </a:t>
                </a:r>
                <a:r>
                  <a:rPr>
                    <a:latin typeface="Courier"/>
                  </a:rPr>
                  <a:t>key</a:t>
                </a:r>
                <a:r>
                  <a:rPr/>
                  <a:t>: string, </a:t>
                </a:r>
                <a:r>
                  <a:rPr>
                    <a:latin typeface="Courier"/>
                  </a:rPr>
                  <a:t>value</a:t>
                </a:r>
                <a:r>
                  <a:rPr/>
                  <a:t>: PropertyValue, </a:t>
                </a:r>
                <a:r>
                  <a:rPr>
                    <a:latin typeface="Courier"/>
                  </a:rPr>
                  <a:t>type</a:t>
                </a:r>
                <a:r>
                  <a:rPr/>
                  <a:t>: int, fromTimestamp: DATETIME?, toTimestamp: DATETIME? };</a:t>
                </a:r>
              </a:p>
              <a:p>
                <a:pPr lvl="1" indent="0" marL="342900">
                  <a:buNone/>
                </a:pPr>
                <a:r>
                  <a:rPr/>
                  <a:t>CREATE TYPE NodeRelationship AS CLOSED { id: int, </a:t>
                </a:r>
                <a:r>
                  <a:rPr>
                    <a:latin typeface="Courier"/>
                  </a:rPr>
                  <a:t>type</a:t>
                </a:r>
                <a:r>
                  <a:rPr/>
                  <a:t>: string, fromN: bigint, toN: bigint, fromNextRel: int?, toNextRel: int?, fromTimestamp: DATETIME?, toTimestamp: DATETIME?, nextProp: int?, properties: [Property]? };</a:t>
                </a:r>
              </a:p>
              <a:p>
                <a:pPr lvl="1" indent="0" marL="342900">
                  <a:buNone/>
                </a:pPr>
                <a:r>
                  <a:rPr/>
                  <a:t>CREATE TYPE Measurement AS OPEN { id: STRING, timestamp: DATETIME, nextRel: int?, nextProp: int?, property: STRING, location: geometry, relationships: [NodeRelationship], properties: [Property] fromTimestamp: DATETIME, toTimestamp: DATETIME, </a:t>
                </a:r>
                <a:r>
                  <a:rPr>
                    <a:latin typeface="Courier"/>
                  </a:rPr>
                  <a:t>value</a:t>
                </a:r>
                <a:r>
                  <a:rPr/>
                  <a:t>: FLOAT };</a:t>
                </a:r>
              </a:p>
              <a:p>
                <a:pPr lvl="1" indent="0" marL="342900">
                  <a:buNone/>
                </a:pPr>
                <a:r>
                  <a:rPr/>
                  <a:t>CREATE DATASET OpenMeasurements(Measurement)IF NOT EXISTS primary key id; create index measurement_location on OpenMeasurements(location) type rtree;</a:t>
                </a:r>
              </a:p>
              <a:p>
                <a:pPr lvl="0" indent="0" marL="0">
                  <a:spcBef>
                    <a:spcPts val="3000"/>
                  </a:spcBef>
                  <a:buNone/>
                </a:pPr>
                <a:r>
                  <a:rPr b="1"/>
                  <a:t>Temporal graphs</a:t>
                </a:r>
              </a:p>
              <a:p>
                <a:pPr lvl="0" indent="0" marL="0">
                  <a:buNone/>
                </a:pPr>
                <a:r>
                  <a:rPr/>
                  <a:t>Three basic approaches:</a:t>
                </a:r>
              </a:p>
              <a:p>
                <a:pPr lvl="0"/>
                <a:r>
                  <a:rPr/>
                  <a:t>Duration-labeled temporal graphs (DLTG&lt;) : edges are labeled with a value representing the duration of the relationship between two nodes</a:t>
                </a:r>
              </a:p>
              <a:p>
                <a:pPr lvl="0"/>
                <a:r>
                  <a:rPr/>
                  <a:t>Interval-labeled temporal graphs (ILTG): each edge is a temporal edge representing a relationship from a vertex u to another vertex v, valid during a time interval </a:t>
                </a:r>
                <a14:m>
                  <m:oMath xmlns:m="http://schemas.openxmlformats.org/officeDocument/2006/math">
                    <m:r>
                      <m:t>I</m:t>
                    </m:r>
                    <m:r>
                      <m:rPr>
                        <m:sty m:val="p"/>
                      </m:rPr>
                      <m:t>=</m:t>
                    </m:r>
                    <m:d>
                      <m:dPr>
                        <m:begChr m:val="["/>
                        <m:endChr m:val="]"/>
                        <m:sepChr m:val=""/>
                        <m:grow/>
                      </m:dPr>
                      <m:e>
                        <m:sSub>
                          <m:e>
                            <m:r>
                              <m:t>t</m:t>
                            </m:r>
                          </m:e>
                          <m:sub>
                            <m:r>
                              <m:t>Z</m:t>
                            </m:r>
                          </m:sub>
                        </m:sSub>
                        <m:r>
                          <m:t>Z</m:t>
                        </m:r>
                        <m:r>
                          <m:t>s</m:t>
                        </m:r>
                        <m:r>
                          <m:rPr>
                            <m:sty m:val="p"/>
                          </m:rPr>
                          <m:t>,</m:t>
                        </m:r>
                        <m:sSub>
                          <m:e>
                            <m:r>
                              <m:t>t</m:t>
                            </m:r>
                          </m:e>
                          <m:sub>
                            <m:r>
                              <m:t>e</m:t>
                            </m:r>
                          </m:sub>
                        </m:sSub>
                      </m:e>
                    </m:d>
                  </m:oMath>
                </a14:m>
                <a:r>
                  <a:rPr/>
                  <a:t>.</a:t>
                </a:r>
              </a:p>
              <a:p>
                <a:pPr lvl="0"/>
                <a:r>
                  <a:rPr/>
                  <a:t>Snapshot-based temporal graphs (SBTG): A temporal graph </a:t>
                </a:r>
                <a14:m>
                  <m:oMath xmlns:m="http://schemas.openxmlformats.org/officeDocument/2006/math">
                    <m:r>
                      <m:t>G</m:t>
                    </m:r>
                    <m:d>
                      <m:dPr>
                        <m:begChr m:val="["/>
                        <m:endChr m:val="]"/>
                        <m:sepChr m:val=""/>
                        <m:grow/>
                      </m:dPr>
                      <m:e>
                        <m:sSub>
                          <m:e>
                            <m:r>
                              <m:t>t</m:t>
                            </m:r>
                          </m:e>
                          <m:sub>
                            <m:r>
                              <m:t>i</m:t>
                            </m:r>
                          </m:sub>
                        </m:sSub>
                        <m:r>
                          <m:rPr>
                            <m:sty m:val="p"/>
                          </m:rPr>
                          <m:t>,</m:t>
                        </m:r>
                        <m:sSub>
                          <m:e>
                            <m:r>
                              <m:t>t</m:t>
                            </m:r>
                          </m:e>
                          <m:sub>
                            <m:r>
                              <m:t>j</m:t>
                            </m:r>
                          </m:sub>
                        </m:sSub>
                      </m:e>
                    </m:d>
                  </m:oMath>
                </a14:m>
                <a:r>
                  <a:rPr/>
                  <a:t> in a time interval </a:t>
                </a:r>
                <a14:m>
                  <m:oMath xmlns:m="http://schemas.openxmlformats.org/officeDocument/2006/math">
                    <m:d>
                      <m:dPr>
                        <m:begChr m:val="["/>
                        <m:endChr m:val="]"/>
                        <m:sepChr m:val=""/>
                        <m:grow/>
                      </m:dPr>
                      <m:e>
                        <m:sSub>
                          <m:e>
                            <m:r>
                              <m:t>t</m:t>
                            </m:r>
                          </m:e>
                          <m:sub>
                            <m:r>
                              <m:t>i</m:t>
                            </m:r>
                          </m:sub>
                        </m:sSub>
                        <m:r>
                          <m:rPr>
                            <m:sty m:val="p"/>
                          </m:rPr>
                          <m:t>,</m:t>
                        </m:r>
                        <m:sSub>
                          <m:e>
                            <m:r>
                              <m:t>t</m:t>
                            </m:r>
                          </m:e>
                          <m:sub>
                            <m:r>
                              <m:t>j</m:t>
                            </m:r>
                          </m:sub>
                        </m:sSub>
                      </m:e>
                    </m:d>
                  </m:oMath>
                </a14:m>
                <a:r>
                  <a:rPr/>
                  <a:t>, is a sequence {</a:t>
                </a:r>
                <a14:m>
                  <m:oMath xmlns:m="http://schemas.openxmlformats.org/officeDocument/2006/math">
                    <m:sSub>
                      <m:e>
                        <m:r>
                          <m:t>G</m:t>
                        </m:r>
                      </m:e>
                      <m:sub>
                        <m:sSub>
                          <m:e>
                            <m:r>
                              <m:t>t</m:t>
                            </m:r>
                          </m:e>
                          <m:sub>
                            <m:r>
                              <m:t>i</m:t>
                            </m:r>
                          </m:sub>
                        </m:sSub>
                      </m:sub>
                    </m:sSub>
                    <m:r>
                      <m:rPr>
                        <m:sty m:val="p"/>
                      </m:rPr>
                      <m:t>,</m:t>
                    </m:r>
                    <m:sSub>
                      <m:e>
                        <m:r>
                          <m:t>G</m:t>
                        </m:r>
                      </m:e>
                      <m:sub>
                        <m:sSub>
                          <m:e>
                            <m:r>
                              <m:t>t</m:t>
                            </m:r>
                          </m:e>
                          <m:sub>
                            <m:r>
                              <m:t>i</m:t>
                            </m:r>
                          </m:sub>
                        </m:sSub>
                        <m:r>
                          <m:rPr>
                            <m:sty m:val="p"/>
                          </m:rPr>
                          <m:t>+</m:t>
                        </m:r>
                        <m:r>
                          <m:t>1</m:t>
                        </m:r>
                      </m:sub>
                    </m:sSub>
                    <m:r>
                      <m:rPr>
                        <m:sty m:val="p"/>
                      </m:rPr>
                      <m:t>,</m:t>
                    </m:r>
                    <m:r>
                      <m:rPr>
                        <m:sty m:val="p"/>
                      </m:rPr>
                      <m:t>.</m:t>
                    </m:r>
                    <m:r>
                      <m:rPr>
                        <m:sty m:val="p"/>
                      </m:rPr>
                      <m:t>.</m:t>
                    </m:r>
                    <m:r>
                      <m:rPr>
                        <m:sty m:val="p"/>
                      </m:rPr>
                      <m:t>.</m:t>
                    </m:r>
                    <m:r>
                      <m:rPr>
                        <m:sty m:val="p"/>
                      </m:rPr>
                      <m:t>,</m:t>
                    </m:r>
                    <m:sSub>
                      <m:e>
                        <m:r>
                          <m:t>G</m:t>
                        </m:r>
                      </m:e>
                      <m:sub>
                        <m:sSub>
                          <m:e>
                            <m:r>
                              <m:t>t</m:t>
                            </m:r>
                          </m:e>
                          <m:sub>
                            <m:r>
                              <m:t>j</m:t>
                            </m:r>
                          </m:sub>
                        </m:sSub>
                      </m:sub>
                    </m:sSub>
                  </m:oMath>
                </a14:m>
                <a:r>
                  <a:rPr/>
                  <a:t>} of graph snapshots.</a:t>
                </a:r>
              </a:p>
            </p:txBody>
          </p:sp>
        </mc:Choice>
      </mc:AlternateContent>
      <p:pic>
        <p:nvPicPr>
          <p:cNvPr descr="https://github.com/ManuelePasini/slides-markdown/blob/master/slides/images/dt/temporal_graphs/duration_temporal_graph.png?raw=true" id="0" name="Picture 1"/>
          <p:cNvPicPr>
            <a:picLocks noGrp="1" noChangeAspect="1"/>
          </p:cNvPicPr>
          <p:nvPr/>
        </p:nvPicPr>
        <p:blipFill>
          <a:blip r:embed="rId2"/>
          <a:stretch>
            <a:fillRect/>
          </a:stretch>
        </p:blipFill>
        <p:spPr bwMode="auto">
          <a:xfrm>
            <a:off x="3568700" y="1524000"/>
            <a:ext cx="5105400" cy="17399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Temporal graphs</a:t>
            </a:r>
          </a:p>
          <a:p>
            <a:pPr lvl="0" indent="0" marL="0">
              <a:spcBef>
                <a:spcPts val="3000"/>
              </a:spcBef>
              <a:buNone/>
            </a:pPr>
            <a:r>
              <a:rPr b="1">
                <a:hlinkClick r:id="rId2"/>
              </a:rPr>
              <a:t>Clock-G</a:t>
            </a:r>
            <a:r>
              <a:rPr b="1"/>
              <a:t> @ ICDE 2022</a:t>
            </a:r>
          </a:p>
          <a:p>
            <a:pPr lvl="0" indent="0" marL="0">
              <a:spcBef>
                <a:spcPts val="3000"/>
              </a:spcBef>
              <a:buNone/>
            </a:pPr>
            <a:r>
              <a:rPr b="1">
                <a:hlinkClick r:id="rId3"/>
              </a:rPr>
              <a:t>AeonG</a:t>
            </a:r>
            <a:r>
              <a:rPr b="1"/>
              <a:t> @ VLDB, 2024</a:t>
            </a:r>
          </a:p>
          <a:p>
            <a:pPr lvl="0"/>
            <a:r>
              <a:rPr/>
              <a:t>introduces two temporal syntax extensions in the MATCH clause:</a:t>
            </a:r>
          </a:p>
          <a:p>
            <a:pPr lvl="1"/>
            <a:r>
              <a:rPr/>
              <a:t>Time-Point queries: FOR TT AS OF 𝑡 , which retrieves all graph objects legal at time 𝑡</a:t>
            </a:r>
          </a:p>
          <a:p>
            <a:pPr lvl="1"/>
            <a:r>
              <a:rPr/>
              <a:t>Time-Slice queries: FOR TT FROM 𝑡1 TO 𝑡2, which locates all graph objects consistently legal within the time range from 𝑡1 to 𝑡2.</a:t>
            </a:r>
          </a:p>
          <a:p>
            <a:pPr lvl="0" indent="0" marL="0">
              <a:spcBef>
                <a:spcPts val="3000"/>
              </a:spcBef>
              <a:buNone/>
            </a:pPr>
            <a:r>
              <a:rPr b="1">
                <a:hlinkClick r:id="rId4"/>
              </a:rPr>
              <a:t>T-GQL</a:t>
            </a:r>
            <a:r>
              <a:rPr b="1"/>
              <a:t> @ VLDB Journal, 2023</a:t>
            </a:r>
          </a:p>
          <a:p>
            <a:pPr lvl="0"/>
            <a:r>
              <a:rPr/>
              <a:t>A collection of operators for computing different kinds of temporal paths in a graph, capturing different temporal path semantics.</a:t>
            </a:r>
          </a:p>
          <a:p>
            <a:pPr lvl="0" indent="0" marL="0">
              <a:buNone/>
            </a:pPr>
            <a:r>
              <a:rPr/>
              <a:t>:::: {.columns}</a:t>
            </a:r>
          </a:p>
          <a:p>
            <a:pPr lvl="0" indent="0" marL="0">
              <a:spcBef>
                <a:spcPts val="3000"/>
              </a:spcBef>
              <a:buNone/>
            </a:pPr>
            <a:r>
              <a:rPr b="1"/>
              <a:t>Temporal graphs</a:t>
            </a:r>
          </a:p>
          <a:p>
            <a:pPr lvl="0" indent="0" marL="0">
              <a:spcBef>
                <a:spcPts val="3000"/>
              </a:spcBef>
              <a:buNone/>
            </a:pPr>
            <a:r>
              <a:rPr b="1"/>
              <a:t>Clock-G</a:t>
            </a:r>
          </a:p>
          <a:p>
            <a:pPr lvl="0" indent="0" marL="0">
              <a:spcBef>
                <a:spcPts val="3000"/>
              </a:spcBef>
              <a:buNone/>
            </a:pPr>
            <a:r>
              <a:rPr b="1"/>
              <a:t>Evaluating DTGraph</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Competitors:</a:t>
            </a:r>
          </a:p>
          <a:p>
            <a:pPr lvl="1"/>
            <a:r>
              <a:rPr>
                <a:hlinkClick r:id="rId2"/>
              </a:rPr>
              <a:t>AeonG @ VLDB 2024</a:t>
            </a:r>
          </a:p>
          <a:p>
            <a:pPr lvl="1"/>
            <a:r>
              <a:rPr>
                <a:hlinkClick r:id="rId3"/>
              </a:rPr>
              <a:t>HyGraph, Workshop @ EDBT 2025</a:t>
            </a:r>
          </a:p>
          <a:p>
            <a:pPr lvl="1"/>
            <a:r>
              <a:rPr/>
              <a:t>PostgreSQL + Apache AGE + TimescaleDB + PostGIS</a:t>
            </a:r>
          </a:p>
          <a:p>
            <a:pPr lvl="0"/>
            <a:r>
              <a:rPr/>
              <a:t>Dataset:</a:t>
            </a:r>
          </a:p>
          <a:p>
            <a:pPr lvl="1"/>
            <a:r>
              <a:rPr>
                <a:hlinkClick r:id="rId4"/>
              </a:rPr>
              <a:t>SmartBench @ VLDB 2020</a:t>
            </a:r>
          </a:p>
          <a:p>
            <a:pPr lvl="1"/>
            <a:r>
              <a:rPr/>
              <a:t>Agritech (?)</a:t>
            </a:r>
          </a:p>
        </p:txBody>
      </p:sp>
      <p:graphicFrame>
        <p:nvGraphicFramePr>
          <p:cNvPr id="6" name="Content Placeholder 5"/>
          <p:cNvGraphicFramePr>
            <a:graphicFrameLocks noGrp="1"/>
          </p:cNvGraphicFramePr>
          <p:nvPr>
            <p:ph idx="1"/>
          </p:nvPr>
        </p:nvGraphicFramePr>
        <p:xfrm>
          <a:off x="4648200" y="1193800"/>
          <a:ext cx="4038600" cy="3390900"/>
        </p:xfrm>
        <a:graphic>
          <a:graphicData uri="http://schemas.openxmlformats.org/drawingml/2006/table">
            <a:tbl>
              <a:tblPr firstRow="1" bandRow="1">
                <a:tableStyleId>{5C22544A-7EE6-4342-B048-85BDC9FD1C3A}</a:tableStyleId>
              </a:tblPr>
              <a:tblGrid>
                <a:gridCol w="571500"/>
                <a:gridCol w="571500"/>
                <a:gridCol w="571500"/>
                <a:gridCol w="571500"/>
                <a:gridCol w="571500"/>
                <a:gridCol w="571500"/>
                <a:gridCol w="571500"/>
              </a:tblGrid>
              <a:tr h="0">
                <a:tc>
                  <a:txBody>
                    <a:bodyPr/>
                    <a:lstStyle/>
                    <a:p>
                      <a:pPr lvl="0" indent="0" marL="0">
                        <a:buNone/>
                      </a:pPr>
                      <a:r>
                        <a:rPr/>
                        <a:t>Competitor</a:t>
                      </a:r>
                    </a:p>
                  </a:txBody>
                  <a:tcPr/>
                </a:tc>
                <a:tc>
                  <a:txBody>
                    <a:bodyPr/>
                    <a:lstStyle/>
                    <a:p>
                      <a:pPr lvl="0" indent="0" marL="0">
                        <a:buNone/>
                      </a:pPr>
                      <a:r>
                        <a:rPr/>
                        <a:t>Layout</a:t>
                      </a:r>
                    </a:p>
                  </a:txBody>
                  <a:tcPr/>
                </a:tc>
                <a:tc>
                  <a:txBody>
                    <a:bodyPr/>
                    <a:lstStyle/>
                    <a:p>
                      <a:pPr lvl="0" indent="0" marL="0">
                        <a:buNone/>
                      </a:pPr>
                      <a:r>
                        <a:rPr/>
                        <a:t>In-Memory</a:t>
                      </a:r>
                    </a:p>
                  </a:txBody>
                  <a:tcPr/>
                </a:tc>
                <a:tc>
                  <a:txBody>
                    <a:bodyPr/>
                    <a:lstStyle/>
                    <a:p>
                      <a:pPr lvl="0" indent="0" marL="0">
                        <a:buNone/>
                      </a:pPr>
                      <a:r>
                        <a:rPr/>
                        <a:t>Spatial</a:t>
                      </a:r>
                    </a:p>
                  </a:txBody>
                  <a:tcPr/>
                </a:tc>
                <a:tc>
                  <a:txBody>
                    <a:bodyPr/>
                    <a:lstStyle/>
                    <a:p>
                      <a:pPr lvl="0" indent="0" marL="0">
                        <a:buNone/>
                      </a:pPr>
                      <a:r>
                        <a:rPr/>
                        <a:t>Time-Series</a:t>
                      </a:r>
                    </a:p>
                  </a:txBody>
                  <a:tcPr/>
                </a:tc>
                <a:tc>
                  <a:txBody>
                    <a:bodyPr/>
                    <a:lstStyle/>
                    <a:p>
                      <a:pPr lvl="0" indent="0" marL="0">
                        <a:buNone/>
                      </a:pPr>
                      <a:r>
                        <a:rPr/>
                        <a:t>Historical-Graph</a:t>
                      </a:r>
                    </a:p>
                  </a:txBody>
                  <a:tcPr/>
                </a:tc>
                <a:tc>
                  <a:txBody>
                    <a:bodyPr/>
                    <a:lstStyle/>
                    <a:p>
                      <a:pPr lvl="0" indent="0" marL="0">
                        <a:buNone/>
                      </a:pPr>
                      <a:r>
                        <a:rPr/>
                        <a:t>Scale-out</a:t>
                      </a:r>
                    </a:p>
                  </a:txBody>
                  <a:tcPr/>
                </a:tc>
              </a:tr>
              <a:tr h="0">
                <a:tc>
                  <a:txBody>
                    <a:bodyPr/>
                    <a:lstStyle/>
                    <a:p>
                      <a:pPr lvl="0" indent="0" marL="0">
                        <a:buNone/>
                      </a:pPr>
                      <a:r>
                        <a:rPr/>
                        <a:t>AeonG</a:t>
                      </a:r>
                    </a:p>
                  </a:txBody>
                </a:tc>
                <a:tc>
                  <a:txBody>
                    <a:bodyPr/>
                    <a:lstStyle/>
                    <a:p>
                      <a:pPr lvl="0" indent="0" marL="0">
                        <a:buNone/>
                      </a:pPr>
                      <a:r>
                        <a:rPr/>
                        <a:t>Graph</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HyGraph</a:t>
                      </a:r>
                    </a:p>
                  </a:txBody>
                </a:tc>
                <a:tc>
                  <a:txBody>
                    <a:bodyPr/>
                    <a:lstStyle/>
                    <a:p>
                      <a:pPr lvl="0" indent="0" marL="0">
                        <a:buNone/>
                      </a:pPr>
                      <a:r>
                        <a:rPr/>
                        <a:t>Graph</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r>
              <a:tr h="0">
                <a:tc>
                  <a:txBody>
                    <a:bodyPr/>
                    <a:lstStyle/>
                    <a:p>
                      <a:pPr lvl="0" indent="0" marL="0">
                        <a:buNone/>
                      </a:pPr>
                      <a:r>
                        <a:rPr/>
                        <a:t>PostgreSQL + Age + Timescale + PostGIS</a:t>
                      </a:r>
                    </a:p>
                  </a:txBody>
                </a:tc>
                <a:tc>
                  <a:txBody>
                    <a:bodyPr/>
                    <a:lstStyle/>
                    <a:p>
                      <a:pPr lvl="0" indent="0" marL="0">
                        <a:buNone/>
                      </a:pPr>
                      <a:r>
                        <a:rPr/>
                        <a:t>Relational</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No</a:t>
                      </a:r>
                    </a:p>
                  </a:txBody>
                </a:tc>
                <a:tc>
                  <a:txBody>
                    <a:bodyPr/>
                    <a:lstStyle/>
                    <a:p>
                      <a:pPr lvl="0" indent="0" marL="0">
                        <a:buNone/>
                      </a:pPr>
                      <a:r>
                        <a:rPr/>
                        <a:t>No</a:t>
                      </a:r>
                    </a:p>
                  </a:txBody>
                </a:tc>
              </a:tr>
              <a:tr h="0">
                <a:tc>
                  <a:txBody>
                    <a:bodyPr/>
                    <a:lstStyle/>
                    <a:p>
                      <a:pPr lvl="0" indent="0" marL="0">
                        <a:buNone/>
                      </a:pPr>
                      <a:r>
                        <a:rPr/>
                        <a:t>Us</a:t>
                      </a:r>
                    </a:p>
                  </a:txBody>
                </a:tc>
                <a:tc>
                  <a:txBody>
                    <a:bodyPr/>
                    <a:lstStyle/>
                    <a:p>
                      <a:pPr lvl="0" indent="0" marL="0">
                        <a:buNone/>
                      </a:pPr>
                      <a:r>
                        <a:rPr/>
                        <a:t>Graph + WideColumn</a:t>
                      </a:r>
                    </a:p>
                  </a:txBody>
                </a:tc>
                <a:tc>
                  <a:txBody>
                    <a:bodyPr/>
                    <a:lstStyle/>
                    <a:p>
                      <a:pPr lvl="0" indent="0" marL="0">
                        <a:buNone/>
                      </a:pPr>
                      <a:r>
                        <a:rPr/>
                        <a:t>No</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c>
                  <a:txBody>
                    <a:bodyPr/>
                    <a:lstStyle/>
                    <a:p>
                      <a:pPr lvl="0" indent="0" marL="0">
                        <a:buNone/>
                      </a:pPr>
                      <a:r>
                        <a:rPr/>
                        <a:t>Yes</a:t>
                      </a:r>
                    </a:p>
                  </a:txBody>
                </a:tc>
              </a:tr>
            </a:tbl>
          </a:graphicData>
        </a:graphic>
      </p:graphicFrame>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Evaluating DTGraph - Configuration</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Ingestion</a:t>
            </a:r>
          </a:p>
          <a:p>
            <a:pPr lvl="0"/>
            <a:r>
              <a:rPr/>
              <a:t>Volume: </a:t>
            </a:r>
            <a:r>
              <a:rPr b="1"/>
              <a:t>big data</a:t>
            </a:r>
            <a:r>
              <a:rPr/>
              <a:t> [1, 10, 100] GB</a:t>
            </a:r>
          </a:p>
          <a:p>
            <a:pPr lvl="0"/>
            <a:r>
              <a:rPr/>
              <a:t>Cluster Machines: [1, 2, 4] slaves</a:t>
            </a:r>
          </a:p>
          <a:p>
            <a:pPr lvl="0"/>
            <a:r>
              <a:rPr/>
              <a:t>Data Sources: [1, 10, 100]</a:t>
            </a:r>
          </a:p>
          <a:p>
            <a:pPr lvl="0"/>
            <a:r>
              <a:rPr/>
              <a:t>Mode: [offline, online]</a:t>
            </a:r>
          </a:p>
          <a:p>
            <a:pPr lvl="0" indent="0" marL="0">
              <a:buNone/>
            </a:pPr>
            <a:r>
              <a:rPr b="1"/>
              <a:t>Storage</a:t>
            </a:r>
          </a:p>
          <a:p>
            <a:pPr lvl="0"/>
            <a:r>
              <a:rPr/>
              <a:t>Storage consumption for the WHOLE dataset (replication=1)</a:t>
            </a:r>
          </a:p>
        </p:txBody>
      </p:sp>
      <p:pic>
        <p:nvPicPr>
          <p:cNvPr descr="https://github.com/ManuelePasini/slides-markdown/blob/master/slides/images/dt/evaluation/aeong_eval_setup.png?raw=true" id="0" name="Picture 1"/>
          <p:cNvPicPr>
            <a:picLocks noGrp="1" noChangeAspect="1"/>
          </p:cNvPicPr>
          <p:nvPr/>
        </p:nvPicPr>
        <p:blipFill>
          <a:blip r:embed="rId2"/>
          <a:stretch>
            <a:fillRect/>
          </a:stretch>
        </p:blipFill>
        <p:spPr bwMode="auto">
          <a:xfrm>
            <a:off x="4648200" y="1917700"/>
            <a:ext cx="4038600" cy="14351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AeonG evaluation setup</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Query workload</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Parameters</a:t>
            </a:r>
          </a:p>
          <a:p>
            <a:pPr lvl="1"/>
            <a:r>
              <a:rPr/>
              <a:t>Elapsed time</a:t>
            </a:r>
          </a:p>
        </p:txBody>
      </p:sp>
      <p:sp>
        <p:nvSpPr>
          <p:cNvPr id="4" name="Content Placeholder 3"/>
          <p:cNvSpPr>
            <a:spLocks noGrp="1"/>
          </p:cNvSpPr>
          <p:nvPr>
            <p:ph idx="2" sz="half"/>
          </p:nvPr>
        </p:nvSpPr>
        <p:spPr/>
        <p:txBody>
          <a:bodyPr/>
          <a:lstStyle/>
          <a:p>
            <a:pPr lvl="0"/>
            <a:r>
              <a:rPr/>
              <a:t>Query aspects</a:t>
            </a:r>
          </a:p>
          <a:p>
            <a:pPr lvl="1"/>
            <a:r>
              <a:rPr/>
              <a:t>Predicate pushdown:</a:t>
            </a:r>
          </a:p>
          <a:p>
            <a:pPr lvl="2"/>
            <a:r>
              <a:rPr/>
              <a:t>Filter predicates (normal + spatial)</a:t>
            </a:r>
          </a:p>
          <a:p>
            <a:pPr lvl="2"/>
            <a:r>
              <a:rPr/>
              <a:t>Aggregation predicates (group by attributes)</a:t>
            </a:r>
          </a:p>
          <a:p>
            <a:pPr lvl="2"/>
            <a:r>
              <a:rPr/>
              <a:t>Join between TS</a:t>
            </a:r>
          </a:p>
          <a:p>
            <a:pPr lvl="1"/>
            <a:r>
              <a:rPr/>
              <a:t>Historical queries on graph</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Evaluatin DTGraph - Queries</a:t>
            </a:r>
          </a:p>
          <a:p>
            <a:pPr lvl="0" indent="-342900" marL="342900">
              <a:buAutoNum type="arabicPeriod"/>
            </a:pPr>
            <a:r>
              <a:rPr/>
              <a:t>EnvironmentCoverage(L, 𝜏), where L is a list of locations, and 𝜏 is a measurement type: lists all agents that can generate measurements of a given type 𝜏 that cancover the environments/locations specified in L.</a:t>
            </a:r>
          </a:p>
          <a:p>
            <a:pPr lvl="0" indent="-342900" marL="342900">
              <a:buAutoNum type="arabicPeriod"/>
            </a:pPr>
            <a:r>
              <a:rPr/>
              <a:t>EnvironmentAggregate(𝜖, 𝜏, 𝑡𝑎, 𝑡𝑏 ): where 𝜖 is anenvironment. List, for each agent in the environment 𝜖 during the period [𝑡𝑎, 𝑡𝑏 [, the average hourly value of type 𝜏 during the period [𝑡𝑎, 𝑡𝑏 [.</a:t>
            </a:r>
          </a:p>
          <a:p>
            <a:pPr lvl="0" indent="-342900" marL="342900">
              <a:buAutoNum type="arabicPeriod"/>
            </a:pPr>
            <a:r>
              <a:rPr/>
              <a:t>MaintenanceOwners: MaintenanceOwners(𝜏, alpha): List all owners of devices that measured took measurements of type 𝜏 above a threshold alpha during the period [𝑡𝑎, 𝑡𝑏 [</a:t>
            </a:r>
          </a:p>
          <a:p>
            <a:pPr lvl="0" indent="-342900" marL="342900">
              <a:buAutoNum type="arabicPeriod"/>
            </a:pPr>
            <a:r>
              <a:rPr/>
              <a:t>EnvironmentAlert(𝐴): List the environments that have had a an average temperature &gt; 20 degrees during the period [𝑡𝑎, 𝑡𝑏 [.</a:t>
            </a:r>
          </a:p>
          <a:p>
            <a:pPr lvl="0" indent="-342900" marL="342900">
              <a:buAutoNum type="arabicPeriod"/>
            </a:pPr>
            <a:r>
              <a:rPr/>
              <a:t>AgentOutlier: List the max value measured for each agent in each environment</a:t>
            </a:r>
          </a:p>
          <a:p>
            <a:pPr lvl="0" indent="-342900" marL="342900">
              <a:buAutoNum type="arabicPeriod"/>
            </a:pPr>
            <a:r>
              <a:rPr/>
              <a:t>AgentHistory(𝐴): where 𝐴 is a set of agents. For each 𝛼 ∈ 𝐴, list all environments 𝜖 for which 𝛼 generated measurements in.</a:t>
            </a:r>
          </a:p>
          <a:p>
            <a:pPr lvl="0" indent="0" marL="0">
              <a:spcBef>
                <a:spcPts val="3000"/>
              </a:spcBef>
              <a:buNone/>
            </a:pPr>
            <a:r>
              <a:rPr b="1"/>
              <a:t>Evaluating DTGraph - SmartBenchmark</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Small</a:t>
            </a:r>
          </a:p>
          <a:p>
            <a:pPr lvl="0"/>
            <a:r>
              <a:rPr/>
              <a:t>3197 verticles</a:t>
            </a:r>
          </a:p>
          <a:p>
            <a:pPr lvl="0"/>
            <a:r>
              <a:rPr/>
              <a:t>5467 edges</a:t>
            </a:r>
          </a:p>
          <a:p>
            <a:pPr lvl="0"/>
            <a:r>
              <a:rPr/>
              <a:t>8442 properties</a:t>
            </a:r>
          </a:p>
          <a:p>
            <a:pPr lvl="0"/>
            <a:r>
              <a:rPr/>
              <a:t>8 Time-Series</a:t>
            </a:r>
          </a:p>
          <a:p>
            <a:pPr lvl="0"/>
            <a:r>
              <a:rPr/>
              <a:t>207 370 measurements (only observations, no semantic observation)</a:t>
            </a:r>
          </a:p>
          <a:p>
            <a:pPr lvl="0"/>
            <a:r>
              <a:rPr/>
              <a:t>Total ingestion time: 10 326 ms</a:t>
            </a:r>
          </a:p>
          <a:p>
            <a:pPr lvl="0"/>
            <a:r>
              <a:rPr/>
              <a:t>Measurements ingestion time: 9861 ms</a:t>
            </a:r>
          </a:p>
          <a:p>
            <a:pPr lvl="0"/>
            <a:r>
              <a:rPr/>
              <a:t>AsterixDB Storage Size (primary index + spatial R-Tree index): ~ 130 MB</a:t>
            </a:r>
          </a:p>
        </p:txBody>
      </p:sp>
      <p:sp>
        <p:nvSpPr>
          <p:cNvPr id="4" name="Content Placeholder 3"/>
          <p:cNvSpPr>
            <a:spLocks noGrp="1"/>
          </p:cNvSpPr>
          <p:nvPr>
            <p:ph idx="2" sz="half"/>
          </p:nvPr>
        </p:nvSpPr>
        <p:spPr/>
        <p:txBody>
          <a:bodyPr/>
          <a:lstStyle/>
          <a:p>
            <a:pPr lvl="0" indent="0" marL="0">
              <a:buNone/>
            </a:pPr>
            <a:r>
              <a:rPr b="1"/>
              <a:t>Large</a:t>
            </a:r>
          </a:p>
          <a:p>
            <a:pPr lvl="0"/>
            <a:r>
              <a:rPr/>
              <a:t>6237 verticles</a:t>
            </a:r>
          </a:p>
          <a:p>
            <a:pPr lvl="0"/>
            <a:r>
              <a:rPr/>
              <a:t>12 442 edges</a:t>
            </a:r>
          </a:p>
          <a:p>
            <a:pPr lvl="0"/>
            <a:r>
              <a:rPr/>
              <a:t>15 698 properties</a:t>
            </a:r>
          </a:p>
          <a:p>
            <a:pPr lvl="0"/>
            <a:r>
              <a:rPr/>
              <a:t>200 Time-Series</a:t>
            </a:r>
          </a:p>
          <a:p>
            <a:pPr lvl="0"/>
            <a:r>
              <a:rPr/>
              <a:t>10 368 001 measurements (only observations, no semantic observation)</a:t>
            </a:r>
          </a:p>
          <a:p>
            <a:pPr lvl="0"/>
            <a:r>
              <a:rPr/>
              <a:t>Total ingestion time: ~ 462 486 ms</a:t>
            </a:r>
          </a:p>
          <a:p>
            <a:pPr lvl="0"/>
            <a:r>
              <a:rPr/>
              <a:t>Measurements ingestion time: 461 886 ms</a:t>
            </a:r>
          </a:p>
          <a:p>
            <a:pPr lvl="0"/>
            <a:r>
              <a:rPr/>
              <a:t>AsterixDB Storage Size (primary index + spatial R-Tree index): ~ 1.8 GB</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Big</a:t>
            </a:r>
          </a:p>
          <a:p>
            <a:pPr lvl="0" indent="0" marL="0">
              <a:spcBef>
                <a:spcPts val="3000"/>
              </a:spcBef>
              <a:buNone/>
            </a:pPr>
            <a:r>
              <a:rPr b="1"/>
              <a:t>Considerations</a:t>
            </a:r>
          </a:p>
          <a:p>
            <a:pPr lvl="0" indent="0" marL="0">
              <a:buNone/>
            </a:pPr>
            <a:r>
              <a:rPr/>
              <a:t>Come modellare AeonG: 1 nodo per ts con update pppure n nodi per n measurements</a:t>
            </a:r>
          </a:p>
          <a:p>
            <a:pPr lvl="0" indent="0" marL="0">
              <a:buNone/>
            </a:pPr>
            <a:r>
              <a:rPr/>
              <a:t>Loro per un update fanno search + update su base di un id, io mi tengo in memoria in fase di caricanento gli is dei grafi e faccio le operazioni a basso livello con gli id dei nodi, non scala con grafi abnormi. Inoltre, la cosa è semplice per un arco perché fai la search dei due nodi, ma per un measurement? Devo per forza fare un search basato sulla semantica: sensore, property (che è il nodo ts), quindi non cerco più nemmeno due nodi, ma devo cercare un path se non faccio come ho fatto ora; è una sorta di caching. Forse ha senso definire delle api (tipo socket, in cui inserisci sulla tua stessa macchina per il grafo e ip:porta sui node controller per le ts, in questo modo parallelizzi ulteriormente) per facilitare l’inserimento?</a:t>
            </a:r>
          </a:p>
          <a:p>
            <a:pPr lvl="0" indent="0" marL="0">
              <a:buNone/>
            </a:pPr>
            <a:r>
              <a:rPr/>
              <a:t>Io faccio del parsing semantico: il parsing fa parte dell’ingestion? Tipo la data, ha un formato standard? Se si, posso aspettarmi di ricevere i dati già pronti? Oppure la data deve esssre nel formato uscito da quel dataset? Se ho smeanricaC posso associare ad una serie di property il fatto che siano edge? Oppure devo rimanere generico e definirlo a livello di struttura del json come ho fatto {id:x}</a:t>
            </a:r>
          </a:p>
          <a:p>
            <a:pPr lvl="0" indent="0" marL="0">
              <a:buNone/>
            </a:pPr>
            <a:r>
              <a:rPr/>
              <a:t>Io seguirei lo standard NGSI o addirittura NGSI-LD in modo da fissare la sintassi. Anche perché così non devo storpiare il dataset da aggregate-oriented a graph oriented e devo solo farlo aderire allo standard</a:t>
            </a:r>
          </a:p>
          <a:p>
            <a:pPr lvl="0" indent="0" marL="0">
              <a:buNone/>
            </a:pPr>
            <a:r>
              <a:rPr/>
              <a:t>La parte di creazione TS di un dataset che è molto lenta perchè richiede query HTTP eventualmente iterate, fa parte dell’ingestion o possiamo assumere di avere già un dataset x ts e direttamente pushare i dati (sempre creando la parte di grafo)</a:t>
            </a:r>
          </a:p>
          <a:p>
            <a:pPr lvl="0" indent="0" marL="0">
              <a:buNone/>
            </a:pPr>
            <a:r>
              <a:rPr/>
              <a:t>Virtual Sensor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2025-07-02T11:18:55Z</dcterms:created>
  <dcterms:modified xsi:type="dcterms:W3CDTF">2025-07-02T11:18:55Z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